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31"/>
  </p:notesMasterIdLst>
  <p:sldIdLst>
    <p:sldId id="294" r:id="rId2"/>
    <p:sldId id="295" r:id="rId3"/>
    <p:sldId id="303" r:id="rId4"/>
    <p:sldId id="304" r:id="rId5"/>
    <p:sldId id="305" r:id="rId6"/>
    <p:sldId id="309" r:id="rId7"/>
    <p:sldId id="310" r:id="rId8"/>
    <p:sldId id="314" r:id="rId9"/>
    <p:sldId id="311" r:id="rId10"/>
    <p:sldId id="312" r:id="rId11"/>
    <p:sldId id="313" r:id="rId12"/>
    <p:sldId id="315" r:id="rId13"/>
    <p:sldId id="316" r:id="rId14"/>
    <p:sldId id="317" r:id="rId15"/>
    <p:sldId id="318" r:id="rId16"/>
    <p:sldId id="319" r:id="rId17"/>
    <p:sldId id="331" r:id="rId18"/>
    <p:sldId id="332" r:id="rId19"/>
    <p:sldId id="320" r:id="rId20"/>
    <p:sldId id="321" r:id="rId21"/>
    <p:sldId id="322" r:id="rId22"/>
    <p:sldId id="323" r:id="rId23"/>
    <p:sldId id="325" r:id="rId24"/>
    <p:sldId id="326" r:id="rId25"/>
    <p:sldId id="328" r:id="rId26"/>
    <p:sldId id="329" r:id="rId27"/>
    <p:sldId id="333" r:id="rId28"/>
    <p:sldId id="330" r:id="rId29"/>
    <p:sldId id="327" r:id="rId30"/>
  </p:sldIdLst>
  <p:sldSz cx="9144000" cy="6858000" type="screen4x3"/>
  <p:notesSz cx="9144000" cy="6858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7"/>
    <p:restoredTop sz="92742"/>
  </p:normalViewPr>
  <p:slideViewPr>
    <p:cSldViewPr>
      <p:cViewPr varScale="1">
        <p:scale>
          <a:sx n="84" d="100"/>
          <a:sy n="84" d="100"/>
        </p:scale>
        <p:origin x="-1808" y="-10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AACCD-7612-46E1-81BC-CAB50E48411C}" type="datetimeFigureOut">
              <a:rPr lang="ru-RU" smtClean="0"/>
              <a:t>16.09.19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97CFD-EC87-401A-8E35-D8368F6772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1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97CFD-EC87-401A-8E35-D8368F6772EC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362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Избыточные данные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97CFD-EC87-401A-8E35-D8368F6772EC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9075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Совпадение</a:t>
            </a:r>
          </a:p>
          <a:p>
            <a:r>
              <a:rPr lang="ru-RU" dirty="0" smtClean="0"/>
              <a:t>Безопасность</a:t>
            </a:r>
          </a:p>
          <a:p>
            <a:r>
              <a:rPr lang="ru-RU" dirty="0" smtClean="0"/>
              <a:t>Дополнение</a:t>
            </a:r>
            <a:endParaRPr lang="en-US" dirty="0" smtClean="0"/>
          </a:p>
          <a:p>
            <a:r>
              <a:rPr lang="en-US" dirty="0" smtClean="0"/>
              <a:t>          </a:t>
            </a:r>
            <a:r>
              <a:rPr lang="ru-RU" dirty="0" smtClean="0"/>
              <a:t>файлы пользовательских данных</a:t>
            </a:r>
          </a:p>
          <a:p>
            <a:endParaRPr lang="ru-RU" dirty="0" smtClean="0"/>
          </a:p>
          <a:p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97CFD-EC87-401A-8E35-D8368F6772EC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8315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Предотвращение одновременных проблем доступа</a:t>
            </a:r>
            <a:endParaRPr lang="en-US" dirty="0" smtClean="0"/>
          </a:p>
          <a:p>
            <a:r>
              <a:rPr lang="ru-RU" dirty="0" smtClean="0"/>
              <a:t>Может обеспечить дополнительные проверки целостности и безопасности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97CFD-EC87-401A-8E35-D8368F6772EC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7967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несоответствие данных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97CFD-EC87-401A-8E35-D8368F6772EC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8319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97CFD-EC87-401A-8E35-D8368F6772EC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0596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97CFD-EC87-401A-8E35-D8368F6772EC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7432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397CFD-EC87-401A-8E35-D8368F6772EC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2045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16.09.19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pPr marL="102870">
              <a:lnSpc>
                <a:spcPts val="1240"/>
              </a:lnSpc>
            </a:pPr>
            <a:fld id="{81D60167-4931-47E6-BA6A-407CBD079E47}" type="slidenum">
              <a:rPr lang="en-US" smtClean="0"/>
              <a:pPr marL="102870">
                <a:lnSpc>
                  <a:spcPts val="1240"/>
                </a:lnSpc>
              </a:pPr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918648" cy="2972543"/>
          </a:xfrm>
        </p:spPr>
        <p:txBody>
          <a:bodyPr>
            <a:noAutofit/>
          </a:bodyPr>
          <a:lstStyle/>
          <a:p>
            <a:r>
              <a:rPr lang="en-US" sz="4000" b="1" dirty="0" smtClean="0"/>
              <a:t>Chapter 2.</a:t>
            </a:r>
            <a:br>
              <a:rPr lang="en-US" sz="4000" b="1" dirty="0" smtClean="0"/>
            </a:br>
            <a:r>
              <a:rPr lang="en-US" sz="4000" b="1" dirty="0" smtClean="0"/>
              <a:t>Introducing </a:t>
            </a:r>
            <a:r>
              <a:rPr lang="en-US" sz="4000" b="1" dirty="0"/>
              <a:t>the Database. Database systems. Why database design is </a:t>
            </a:r>
            <a:r>
              <a:rPr lang="en-US" sz="4000" b="1" dirty="0" smtClean="0"/>
              <a:t>important? </a:t>
            </a:r>
            <a:r>
              <a:rPr lang="en-US" sz="4000" dirty="0"/>
              <a:t/>
            </a:r>
            <a:br>
              <a:rPr lang="en-US" sz="4000" dirty="0"/>
            </a:b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257053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538" y="2893230"/>
            <a:ext cx="7408862" cy="301464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lead to errors... </a:t>
            </a:r>
          </a:p>
        </p:txBody>
      </p:sp>
    </p:spTree>
    <p:extLst>
      <p:ext uri="{BB962C8B-B14F-4D97-AF65-F5344CB8AC3E}">
        <p14:creationId xmlns:p14="http://schemas.microsoft.com/office/powerpoint/2010/main" val="249635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364" y="2674938"/>
            <a:ext cx="4177210" cy="34512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Mistakes happen 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2028607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alibri" charset="0"/>
              </a:rPr>
              <a:t>Overseas business department didn’t get the message and ...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91802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087" y="2674938"/>
            <a:ext cx="3869763" cy="34512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Redundant Data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0" y="1809831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latin typeface="Calibri" charset="0"/>
              </a:rPr>
              <a:t>Storing the same data several times in different places (redundancy) is error-prone! </a:t>
            </a:r>
            <a:endParaRPr lang="en-US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1526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981200"/>
            <a:ext cx="7408333" cy="4144963"/>
          </a:xfrm>
        </p:spPr>
        <p:txBody>
          <a:bodyPr/>
          <a:lstStyle/>
          <a:p>
            <a:r>
              <a:rPr lang="en-US" dirty="0"/>
              <a:t>There are still problems, for example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‒ </a:t>
            </a:r>
            <a:r>
              <a:rPr lang="en-US" dirty="0"/>
              <a:t>Concurrency (multiple simultaneous changes?)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‒ </a:t>
            </a:r>
            <a:r>
              <a:rPr lang="en-US" dirty="0"/>
              <a:t>Security (everyone can see everything?)</a:t>
            </a:r>
            <a:br>
              <a:rPr lang="en-US" dirty="0"/>
            </a:br>
            <a:r>
              <a:rPr lang="en-US" dirty="0"/>
              <a:t>‒ Additions or changes to data format?</a:t>
            </a:r>
            <a:br>
              <a:rPr lang="en-US" dirty="0"/>
            </a:br>
            <a:r>
              <a:rPr lang="en-US" dirty="0"/>
              <a:t>‒ And others, as we will see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 problems...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389" y="4037205"/>
            <a:ext cx="6693221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801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program in the middle can coordinate access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‒ </a:t>
            </a:r>
            <a:r>
              <a:rPr lang="en-US" dirty="0"/>
              <a:t>Preventing simultaneous access problems</a:t>
            </a:r>
            <a:br>
              <a:rPr lang="en-US" dirty="0"/>
            </a:br>
            <a:r>
              <a:rPr lang="en-US" dirty="0"/>
              <a:t>‒ Could provide extra integrity and security checks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Put something in the middle...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4038600"/>
            <a:ext cx="7772400" cy="247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Early databases were </a:t>
            </a:r>
            <a:r>
              <a:rPr lang="en-US" dirty="0" err="1"/>
              <a:t>organised</a:t>
            </a:r>
            <a:r>
              <a:rPr lang="en-US" dirty="0"/>
              <a:t> by the </a:t>
            </a:r>
            <a:r>
              <a:rPr lang="en-US" dirty="0" smtClean="0"/>
              <a:t>developer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‒ New functions specifically created, not reusable</a:t>
            </a:r>
            <a:br>
              <a:rPr lang="en-US" dirty="0"/>
            </a:br>
            <a:r>
              <a:rPr lang="en-US" dirty="0"/>
              <a:t>‒ Adding new queries was complicated</a:t>
            </a:r>
            <a:br>
              <a:rPr lang="en-US" dirty="0"/>
            </a:br>
            <a:r>
              <a:rPr lang="en-US" dirty="0"/>
              <a:t>‒ No standards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– </a:t>
            </a:r>
            <a:r>
              <a:rPr lang="en-US" dirty="0"/>
              <a:t>database specific </a:t>
            </a:r>
          </a:p>
          <a:p>
            <a:r>
              <a:rPr lang="en-US" dirty="0"/>
              <a:t>‒ Data duplication and data dependencies</a:t>
            </a:r>
            <a:br>
              <a:rPr lang="en-US" dirty="0"/>
            </a:br>
            <a:r>
              <a:rPr lang="en-US" dirty="0"/>
              <a:t>‒ Did not aid security, recovery, concurrency </a:t>
            </a:r>
            <a:r>
              <a:rPr lang="en-US" dirty="0" err="1"/>
              <a:t>etc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databases </a:t>
            </a:r>
          </a:p>
        </p:txBody>
      </p:sp>
    </p:spTree>
    <p:extLst>
      <p:ext uri="{BB962C8B-B14F-4D97-AF65-F5344CB8AC3E}">
        <p14:creationId xmlns:p14="http://schemas.microsoft.com/office/powerpoint/2010/main" val="1790162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209800"/>
            <a:ext cx="7408333" cy="39163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1970: E. F. </a:t>
            </a:r>
            <a:r>
              <a:rPr lang="en-US" dirty="0" err="1"/>
              <a:t>Codd</a:t>
            </a:r>
            <a:r>
              <a:rPr lang="en-US" dirty="0"/>
              <a:t> introduced the relational </a:t>
            </a:r>
            <a:r>
              <a:rPr lang="en-US" dirty="0" smtClean="0"/>
              <a:t>model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‒ “A Relational Model for Large Shared Databanks” </a:t>
            </a:r>
          </a:p>
          <a:p>
            <a:r>
              <a:rPr lang="en-US" dirty="0"/>
              <a:t>• Information stored as records in relations (tables) ‒ Sound mathematical basis </a:t>
            </a:r>
          </a:p>
          <a:p>
            <a:r>
              <a:rPr lang="en-US" dirty="0"/>
              <a:t>• </a:t>
            </a:r>
            <a:r>
              <a:rPr lang="en-US" dirty="0" smtClean="0"/>
              <a:t>Model covers data</a:t>
            </a:r>
            <a:r>
              <a:rPr lang="en-US" dirty="0"/>
              <a:t>: </a:t>
            </a:r>
            <a:endParaRPr lang="en-US" dirty="0" smtClean="0"/>
          </a:p>
          <a:p>
            <a:r>
              <a:rPr lang="en-US" dirty="0" smtClean="0"/>
              <a:t>‒ </a:t>
            </a:r>
            <a:r>
              <a:rPr lang="en-US" dirty="0"/>
              <a:t>Structure </a:t>
            </a:r>
          </a:p>
          <a:p>
            <a:r>
              <a:rPr lang="en-US" dirty="0"/>
              <a:t>‒ Integrity</a:t>
            </a:r>
            <a:br>
              <a:rPr lang="en-US" dirty="0"/>
            </a:br>
            <a:r>
              <a:rPr lang="en-US" dirty="0"/>
              <a:t>‒ Manipulation </a:t>
            </a:r>
          </a:p>
          <a:p>
            <a:r>
              <a:rPr lang="en-US" dirty="0"/>
              <a:t>• (Other database models exist, many are old (obsolete?), others are for special purposes)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Databases </a:t>
            </a:r>
          </a:p>
        </p:txBody>
      </p:sp>
    </p:spTree>
    <p:extLst>
      <p:ext uri="{BB962C8B-B14F-4D97-AF65-F5344CB8AC3E}">
        <p14:creationId xmlns:p14="http://schemas.microsoft.com/office/powerpoint/2010/main" val="1409160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Improved data sharing </a:t>
            </a:r>
          </a:p>
          <a:p>
            <a:r>
              <a:rPr lang="en-US" dirty="0" smtClean="0"/>
              <a:t>Improved </a:t>
            </a:r>
            <a:r>
              <a:rPr lang="en-US" dirty="0"/>
              <a:t>data security </a:t>
            </a:r>
          </a:p>
          <a:p>
            <a:r>
              <a:rPr lang="en-US" dirty="0" smtClean="0"/>
              <a:t>Better </a:t>
            </a:r>
            <a:r>
              <a:rPr lang="en-US" dirty="0"/>
              <a:t>data integration </a:t>
            </a:r>
          </a:p>
          <a:p>
            <a:r>
              <a:rPr lang="en-US" dirty="0" smtClean="0"/>
              <a:t>Minimized </a:t>
            </a:r>
            <a:r>
              <a:rPr lang="en-US" dirty="0"/>
              <a:t>data inconsistency </a:t>
            </a:r>
          </a:p>
          <a:p>
            <a:r>
              <a:rPr lang="en-US" dirty="0" smtClean="0"/>
              <a:t>Improved </a:t>
            </a:r>
            <a:r>
              <a:rPr lang="en-US" dirty="0"/>
              <a:t>data access </a:t>
            </a:r>
          </a:p>
          <a:p>
            <a:endParaRPr lang="ru-RU" dirty="0"/>
          </a:p>
        </p:txBody>
      </p:sp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52728"/>
          </a:xfrm>
        </p:spPr>
        <p:txBody>
          <a:bodyPr>
            <a:normAutofit fontScale="90000"/>
          </a:bodyPr>
          <a:lstStyle/>
          <a:p>
            <a:r>
              <a:rPr lang="en-US" b="1" i="1" dirty="0" smtClean="0"/>
              <a:t/>
            </a:r>
            <a:br>
              <a:rPr lang="en-US" b="1" i="1" dirty="0" smtClean="0"/>
            </a:br>
            <a:r>
              <a:rPr lang="en-US" b="1" i="1" dirty="0" smtClean="0"/>
              <a:t>Advantages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of DBMS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5446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Increased costs </a:t>
            </a:r>
          </a:p>
          <a:p>
            <a:r>
              <a:rPr lang="en-US" dirty="0" smtClean="0"/>
              <a:t>Management </a:t>
            </a:r>
            <a:r>
              <a:rPr lang="en-US" dirty="0"/>
              <a:t>complexity </a:t>
            </a:r>
          </a:p>
          <a:p>
            <a:r>
              <a:rPr lang="en-US" dirty="0" smtClean="0"/>
              <a:t>Vendor </a:t>
            </a:r>
            <a:r>
              <a:rPr lang="en-US" dirty="0"/>
              <a:t>dependence </a:t>
            </a:r>
          </a:p>
          <a:p>
            <a:endParaRPr lang="ru-RU" dirty="0"/>
          </a:p>
        </p:txBody>
      </p:sp>
      <p:sp>
        <p:nvSpPr>
          <p:cNvPr id="3" name="Название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Disadvantages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5214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209800"/>
            <a:ext cx="7408333" cy="3916363"/>
          </a:xfrm>
        </p:spPr>
        <p:txBody>
          <a:bodyPr>
            <a:normAutofit/>
          </a:bodyPr>
          <a:lstStyle/>
          <a:p>
            <a:r>
              <a:rPr lang="en-US" dirty="0"/>
              <a:t>DBs are shared resources and different users may require different views of data held in them </a:t>
            </a:r>
          </a:p>
          <a:p>
            <a:r>
              <a:rPr lang="en-US" dirty="0"/>
              <a:t>• In </a:t>
            </a:r>
            <a:r>
              <a:rPr lang="en-US" dirty="0" smtClean="0"/>
              <a:t>1975 </a:t>
            </a:r>
            <a:r>
              <a:rPr lang="en-US" dirty="0"/>
              <a:t>a framework for DBMS was proposed ‒ </a:t>
            </a:r>
            <a:r>
              <a:rPr lang="en-US" dirty="0" smtClean="0"/>
              <a:t>American National Standards Institute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‒ Standards Planning Requirements Committee </a:t>
            </a:r>
          </a:p>
          <a:p>
            <a:r>
              <a:rPr lang="en-US" dirty="0"/>
              <a:t>• </a:t>
            </a:r>
            <a:r>
              <a:rPr lang="en-US" dirty="0" smtClean="0"/>
              <a:t>Three tier/level architecture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‒ Internal level - for systems designers</a:t>
            </a:r>
            <a:br>
              <a:rPr lang="en-US" dirty="0"/>
            </a:br>
            <a:r>
              <a:rPr lang="en-US" dirty="0"/>
              <a:t>‒ Conceptual level - for database designers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‒ </a:t>
            </a:r>
            <a:r>
              <a:rPr lang="en-US" dirty="0"/>
              <a:t>External level - for database users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ANSI / SPARC Architecture </a:t>
            </a:r>
          </a:p>
        </p:txBody>
      </p:sp>
    </p:spTree>
    <p:extLst>
      <p:ext uri="{BB962C8B-B14F-4D97-AF65-F5344CB8AC3E}">
        <p14:creationId xmlns:p14="http://schemas.microsoft.com/office/powerpoint/2010/main" val="829706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1. </a:t>
            </a:r>
            <a:r>
              <a:rPr lang="en-US" dirty="0"/>
              <a:t>Introducing the Database. </a:t>
            </a:r>
            <a:endParaRPr lang="en-US" dirty="0" smtClean="0"/>
          </a:p>
          <a:p>
            <a:r>
              <a:rPr lang="en-US" dirty="0" smtClean="0"/>
              <a:t>2. Database </a:t>
            </a:r>
            <a:r>
              <a:rPr lang="en-US" dirty="0"/>
              <a:t>systems. </a:t>
            </a:r>
            <a:endParaRPr lang="en-US" dirty="0" smtClean="0"/>
          </a:p>
          <a:p>
            <a:r>
              <a:rPr lang="en-US" dirty="0" smtClean="0"/>
              <a:t>3. Why </a:t>
            </a:r>
            <a:r>
              <a:rPr lang="en-US" dirty="0"/>
              <a:t>database design is important? </a:t>
            </a:r>
            <a:br>
              <a:rPr lang="en-US" dirty="0"/>
            </a:br>
            <a:endParaRPr lang="en-US" dirty="0" smtClean="0"/>
          </a:p>
          <a:p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Outline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5025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Deals with physical storage of data</a:t>
            </a:r>
            <a:br>
              <a:rPr lang="en-US" dirty="0"/>
            </a:br>
            <a:r>
              <a:rPr lang="en-US" dirty="0"/>
              <a:t>‒ Structure of records on disk - files, pages, blocks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‒ </a:t>
            </a:r>
            <a:r>
              <a:rPr lang="en-US" dirty="0"/>
              <a:t>Indexes and ordering of records </a:t>
            </a:r>
          </a:p>
          <a:p>
            <a:r>
              <a:rPr lang="en-US" dirty="0"/>
              <a:t>• Used by database system programmers • Internal Schema example: </a:t>
            </a:r>
          </a:p>
          <a:p>
            <a:r>
              <a:rPr lang="en-US" dirty="0"/>
              <a:t>RECORD EMP</a:t>
            </a:r>
            <a:br>
              <a:rPr lang="en-US" dirty="0"/>
            </a:br>
            <a:r>
              <a:rPr lang="en-US" dirty="0"/>
              <a:t>LENGTH=44</a:t>
            </a:r>
            <a:br>
              <a:rPr lang="en-US" dirty="0"/>
            </a:br>
            <a:r>
              <a:rPr lang="en-US" dirty="0"/>
              <a:t>HEADER: BYTE(5) OFFSET=0 </a:t>
            </a:r>
          </a:p>
          <a:p>
            <a:pPr marL="0" indent="0">
              <a:buNone/>
            </a:pPr>
            <a:r>
              <a:rPr lang="en-US" dirty="0" smtClean="0"/>
              <a:t>     NAME</a:t>
            </a:r>
            <a:r>
              <a:rPr lang="en-US" dirty="0"/>
              <a:t>: BYTE(25)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SALARY</a:t>
            </a:r>
            <a:r>
              <a:rPr lang="en-US" dirty="0"/>
              <a:t>: FULLWORD OFFSET=30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DEPT</a:t>
            </a:r>
            <a:r>
              <a:rPr lang="en-US" dirty="0"/>
              <a:t>: BYTE(10) OFFSET=34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Internal Level </a:t>
            </a:r>
          </a:p>
        </p:txBody>
      </p:sp>
    </p:spTree>
    <p:extLst>
      <p:ext uri="{BB962C8B-B14F-4D97-AF65-F5344CB8AC3E}">
        <p14:creationId xmlns:p14="http://schemas.microsoft.com/office/powerpoint/2010/main" val="224740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286000"/>
            <a:ext cx="7408333" cy="38401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Deals with </a:t>
            </a:r>
            <a:r>
              <a:rPr lang="en-US" dirty="0" err="1"/>
              <a:t>organisation</a:t>
            </a:r>
            <a:r>
              <a:rPr lang="en-US" dirty="0"/>
              <a:t> of entire database content </a:t>
            </a:r>
          </a:p>
          <a:p>
            <a:r>
              <a:rPr lang="en-US" dirty="0"/>
              <a:t>‒ Used by DBAs and application programmers </a:t>
            </a:r>
          </a:p>
          <a:p>
            <a:r>
              <a:rPr lang="en-US" dirty="0"/>
              <a:t>‒ Abstractions used to remove unnecessary detail </a:t>
            </a:r>
            <a:endParaRPr lang="en-US" dirty="0" smtClean="0"/>
          </a:p>
          <a:p>
            <a:pPr lvl="1"/>
            <a:r>
              <a:rPr lang="en-US" dirty="0" smtClean="0"/>
              <a:t>• </a:t>
            </a:r>
            <a:r>
              <a:rPr lang="en-US" dirty="0"/>
              <a:t>e.g. Internal level file formats </a:t>
            </a:r>
          </a:p>
          <a:p>
            <a:r>
              <a:rPr lang="en-US" dirty="0"/>
              <a:t>Database holds metadata (data about data) </a:t>
            </a:r>
            <a:endParaRPr lang="en-US" dirty="0" smtClean="0"/>
          </a:p>
          <a:p>
            <a:pPr lvl="1"/>
            <a:r>
              <a:rPr lang="en-US" dirty="0" smtClean="0"/>
              <a:t>‒ </a:t>
            </a:r>
            <a:r>
              <a:rPr lang="en-US" dirty="0"/>
              <a:t>E.g. structure information for tables </a:t>
            </a:r>
          </a:p>
          <a:p>
            <a:r>
              <a:rPr lang="en-US" dirty="0"/>
              <a:t>Conceptual Schema Example: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CREATE </a:t>
            </a:r>
            <a:r>
              <a:rPr lang="en-US" dirty="0"/>
              <a:t>TABLE Employee ( </a:t>
            </a:r>
          </a:p>
          <a:p>
            <a:pPr marL="0" indent="0">
              <a:buNone/>
            </a:pPr>
            <a:r>
              <a:rPr lang="en-US" dirty="0" smtClean="0"/>
              <a:t>Name </a:t>
            </a:r>
            <a:r>
              <a:rPr lang="en-US" dirty="0"/>
              <a:t>VARCHAR(25),</a:t>
            </a:r>
            <a:br>
              <a:rPr lang="en-US" dirty="0"/>
            </a:br>
            <a:r>
              <a:rPr lang="en-US" dirty="0"/>
              <a:t>Salary REAL,</a:t>
            </a:r>
            <a:br>
              <a:rPr lang="en-US" dirty="0"/>
            </a:br>
            <a:r>
              <a:rPr lang="en-US" dirty="0"/>
              <a:t>Department VARCHAR(10) )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Level </a:t>
            </a:r>
          </a:p>
        </p:txBody>
      </p:sp>
    </p:spTree>
    <p:extLst>
      <p:ext uri="{BB962C8B-B14F-4D97-AF65-F5344CB8AC3E}">
        <p14:creationId xmlns:p14="http://schemas.microsoft.com/office/powerpoint/2010/main" val="16960714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Provides the view determined by the user </a:t>
            </a:r>
          </a:p>
          <a:p>
            <a:r>
              <a:rPr lang="en-US" dirty="0"/>
              <a:t>‒ Data may be hidden</a:t>
            </a:r>
            <a:br>
              <a:rPr lang="en-US" dirty="0"/>
            </a:br>
            <a:r>
              <a:rPr lang="en-US" dirty="0"/>
              <a:t>‒ Data may be presented in a suitable form</a:t>
            </a:r>
            <a:br>
              <a:rPr lang="en-US" dirty="0"/>
            </a:br>
            <a:r>
              <a:rPr lang="en-US" dirty="0"/>
              <a:t>‒ Used by users and applications programmers </a:t>
            </a:r>
          </a:p>
          <a:p>
            <a:r>
              <a:rPr lang="en-US" dirty="0" smtClean="0"/>
              <a:t>External </a:t>
            </a:r>
            <a:r>
              <a:rPr lang="en-US" dirty="0"/>
              <a:t>Schema example: </a:t>
            </a:r>
          </a:p>
          <a:p>
            <a:r>
              <a:rPr lang="en-US" dirty="0"/>
              <a:t>Create View </a:t>
            </a:r>
            <a:r>
              <a:rPr lang="en-US" dirty="0" err="1"/>
              <a:t>myView</a:t>
            </a:r>
            <a:r>
              <a:rPr lang="en-US" dirty="0"/>
              <a:t> as { SELECT Name FROM Employee </a:t>
            </a:r>
          </a:p>
          <a:p>
            <a:r>
              <a:rPr lang="en-US" dirty="0"/>
              <a:t>}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Level </a:t>
            </a:r>
          </a:p>
        </p:txBody>
      </p:sp>
    </p:spTree>
    <p:extLst>
      <p:ext uri="{BB962C8B-B14F-4D97-AF65-F5344CB8AC3E}">
        <p14:creationId xmlns:p14="http://schemas.microsoft.com/office/powerpoint/2010/main" val="16163988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• Database Management System (DBMS) ‒ The software that implements a database • Examples:  </a:t>
            </a:r>
          </a:p>
          <a:p>
            <a:r>
              <a:rPr lang="en-US" dirty="0"/>
              <a:t>‒ Oracle  </a:t>
            </a:r>
          </a:p>
          <a:p>
            <a:r>
              <a:rPr lang="en-US" dirty="0"/>
              <a:t>‒ DB2  </a:t>
            </a:r>
          </a:p>
          <a:p>
            <a:r>
              <a:rPr lang="en-US" dirty="0"/>
              <a:t>‒ MySQL  </a:t>
            </a:r>
          </a:p>
          <a:p>
            <a:r>
              <a:rPr lang="en-US" dirty="0"/>
              <a:t>‒ Ingres </a:t>
            </a:r>
          </a:p>
          <a:p>
            <a:r>
              <a:rPr lang="en-US" dirty="0"/>
              <a:t>‒ </a:t>
            </a:r>
            <a:r>
              <a:rPr lang="en-US" dirty="0" err="1"/>
              <a:t>PostgreSQL</a:t>
            </a:r>
            <a:r>
              <a:rPr lang="en-US" dirty="0"/>
              <a:t>  </a:t>
            </a:r>
          </a:p>
          <a:p>
            <a:r>
              <a:rPr lang="en-US" dirty="0"/>
              <a:t>‒ Microsoft SQL Server  </a:t>
            </a:r>
          </a:p>
          <a:p>
            <a:r>
              <a:rPr lang="en-US" dirty="0"/>
              <a:t>‒ [MS Access?]</a:t>
            </a:r>
            <a:endParaRPr lang="ru-RU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modern database</a:t>
            </a:r>
          </a:p>
        </p:txBody>
      </p:sp>
    </p:spTree>
    <p:extLst>
      <p:ext uri="{BB962C8B-B14F-4D97-AF65-F5344CB8AC3E}">
        <p14:creationId xmlns:p14="http://schemas.microsoft.com/office/powerpoint/2010/main" val="955752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Allow users to</a:t>
            </a:r>
            <a:r>
              <a:rPr lang="en-US"/>
              <a:t>: </a:t>
            </a:r>
            <a:endParaRPr lang="en-US" smtClean="0"/>
          </a:p>
          <a:p>
            <a:pPr marL="0" indent="0">
              <a:buNone/>
            </a:pPr>
            <a:r>
              <a:rPr lang="en-US" smtClean="0"/>
              <a:t>‒ </a:t>
            </a:r>
            <a:r>
              <a:rPr lang="en-US" dirty="0"/>
              <a:t>Store data </a:t>
            </a:r>
          </a:p>
          <a:p>
            <a:pPr marL="0" indent="0">
              <a:buNone/>
            </a:pPr>
            <a:r>
              <a:rPr lang="en-US" dirty="0"/>
              <a:t>‒ Manage change (updates</a:t>
            </a:r>
            <a:r>
              <a:rPr lang="en-US"/>
              <a:t>) </a:t>
            </a:r>
            <a:endParaRPr lang="en-US" smtClean="0"/>
          </a:p>
          <a:p>
            <a:pPr marL="0" indent="0">
              <a:buNone/>
            </a:pPr>
            <a:r>
              <a:rPr lang="en-US" dirty="0" smtClean="0"/>
              <a:t>‒ </a:t>
            </a:r>
            <a:r>
              <a:rPr lang="en-US" dirty="0" err="1"/>
              <a:t>Organise</a:t>
            </a:r>
            <a:r>
              <a:rPr lang="en-US" dirty="0"/>
              <a:t> data</a:t>
            </a:r>
            <a:br>
              <a:rPr lang="en-US" dirty="0"/>
            </a:br>
            <a:r>
              <a:rPr lang="en-US" dirty="0"/>
              <a:t>‒ Retrieve data</a:t>
            </a:r>
            <a:br>
              <a:rPr lang="en-US" dirty="0"/>
            </a:br>
            <a:r>
              <a:rPr lang="en-US" dirty="0"/>
              <a:t>‒ Retain privacy (security) </a:t>
            </a:r>
          </a:p>
          <a:p>
            <a:r>
              <a:rPr lang="en-US" dirty="0"/>
              <a:t>• And they expect it to always work! </a:t>
            </a:r>
          </a:p>
          <a:p>
            <a:r>
              <a:rPr lang="en-US" dirty="0"/>
              <a:t>‒ i.e. recover from errors, avoid multi-user problems, inform if something goes wrong,...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DBMS User Facilities </a:t>
            </a:r>
          </a:p>
        </p:txBody>
      </p:sp>
    </p:spTree>
    <p:extLst>
      <p:ext uri="{BB962C8B-B14F-4D97-AF65-F5344CB8AC3E}">
        <p14:creationId xmlns:p14="http://schemas.microsoft.com/office/powerpoint/2010/main" val="1184618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/>
          <p:cNvPicPr>
            <a:picLocks noGrp="1" noChangeAspect="1"/>
          </p:cNvPicPr>
          <p:nvPr>
            <p:ph idx="1"/>
          </p:nvPr>
        </p:nvPicPr>
        <p:blipFill>
          <a:blip r:embed="rId3"/>
          <a:srcRect t="9473" b="9473"/>
          <a:stretch>
            <a:fillRect/>
          </a:stretch>
        </p:blipFill>
        <p:spPr>
          <a:xfrm>
            <a:off x="914400" y="2514600"/>
            <a:ext cx="7408333" cy="3450696"/>
          </a:xfrm>
        </p:spPr>
      </p:pic>
      <p:sp>
        <p:nvSpPr>
          <p:cNvPr id="3" name="Название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3657600" y="685800"/>
            <a:ext cx="13702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Times New Roman"/>
                <a:cs typeface="Times New Roman"/>
              </a:rPr>
              <a:t>DBMS</a:t>
            </a:r>
            <a:endParaRPr lang="ru-RU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501857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/>
          <p:cNvPicPr>
            <a:picLocks noGrp="1" noChangeAspect="1"/>
          </p:cNvPicPr>
          <p:nvPr>
            <p:ph idx="1"/>
          </p:nvPr>
        </p:nvPicPr>
        <p:blipFill>
          <a:blip r:embed="rId3"/>
          <a:srcRect l="-15328" r="-15328"/>
          <a:stretch>
            <a:fillRect/>
          </a:stretch>
        </p:blipFill>
        <p:spPr>
          <a:xfrm>
            <a:off x="871538" y="2674938"/>
            <a:ext cx="7408862" cy="3451225"/>
          </a:xfrm>
        </p:spPr>
      </p:pic>
      <p:sp>
        <p:nvSpPr>
          <p:cNvPr id="3" name="Название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dirty="0"/>
              <a:t>Centralized Database </a:t>
            </a: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48233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/>
          <p:cNvPicPr>
            <a:picLocks noGrp="1" noChangeAspect="1"/>
          </p:cNvPicPr>
          <p:nvPr>
            <p:ph idx="1"/>
          </p:nvPr>
        </p:nvPicPr>
        <p:blipFill>
          <a:blip r:embed="rId3"/>
          <a:srcRect l="-10571" r="-10571"/>
          <a:stretch>
            <a:fillRect/>
          </a:stretch>
        </p:blipFill>
        <p:spPr/>
      </p:pic>
      <p:sp>
        <p:nvSpPr>
          <p:cNvPr id="3" name="Название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Database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55768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transformation and presentation. </a:t>
            </a:r>
          </a:p>
          <a:p>
            <a:r>
              <a:rPr lang="en-US" dirty="0" smtClean="0"/>
              <a:t>Security </a:t>
            </a:r>
            <a:r>
              <a:rPr lang="en-US" dirty="0"/>
              <a:t>management (user security &amp; data privacy). </a:t>
            </a:r>
          </a:p>
          <a:p>
            <a:r>
              <a:rPr lang="en-US" dirty="0" smtClean="0"/>
              <a:t>Multiusers </a:t>
            </a:r>
            <a:r>
              <a:rPr lang="en-US" dirty="0"/>
              <a:t>access control. </a:t>
            </a:r>
          </a:p>
          <a:p>
            <a:r>
              <a:rPr lang="en-US" dirty="0" smtClean="0"/>
              <a:t>Backup </a:t>
            </a:r>
            <a:r>
              <a:rPr lang="en-US" dirty="0"/>
              <a:t>and recovery management. </a:t>
            </a:r>
          </a:p>
          <a:p>
            <a:r>
              <a:rPr lang="en-US" dirty="0" smtClean="0"/>
              <a:t>Data </a:t>
            </a:r>
            <a:r>
              <a:rPr lang="en-US" dirty="0"/>
              <a:t>integrity management. </a:t>
            </a:r>
          </a:p>
          <a:p>
            <a:r>
              <a:rPr lang="en-US" dirty="0" smtClean="0"/>
              <a:t>Database </a:t>
            </a:r>
            <a:r>
              <a:rPr lang="en-US" dirty="0"/>
              <a:t>access languages and application programming interfaces - Structured Query </a:t>
            </a:r>
          </a:p>
          <a:p>
            <a:r>
              <a:rPr lang="en-US" dirty="0"/>
              <a:t>Language (SQL) is the de facto query language. </a:t>
            </a:r>
          </a:p>
          <a:p>
            <a:endParaRPr lang="ru-RU" dirty="0"/>
          </a:p>
        </p:txBody>
      </p:sp>
      <p:sp>
        <p:nvSpPr>
          <p:cNvPr id="3" name="Название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DBMS </a:t>
            </a:r>
            <a:r>
              <a:rPr lang="en-US" b="1" dirty="0"/>
              <a:t>Functions </a:t>
            </a:r>
            <a:r>
              <a:rPr lang="en-US" dirty="0"/>
              <a:t/>
            </a: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53340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азвание 3"/>
          <p:cNvSpPr>
            <a:spLocks noGrp="1"/>
          </p:cNvSpPr>
          <p:nvPr>
            <p:ph type="ctrTitle"/>
          </p:nvPr>
        </p:nvSpPr>
        <p:spPr>
          <a:xfrm>
            <a:off x="685800" y="2209800"/>
            <a:ext cx="7772400" cy="1780108"/>
          </a:xfrm>
        </p:spPr>
        <p:txBody>
          <a:bodyPr/>
          <a:lstStyle/>
          <a:p>
            <a:r>
              <a:rPr lang="en-US" dirty="0" smtClean="0"/>
              <a:t>Thank you for your attention!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5092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2286000"/>
            <a:ext cx="7408333" cy="3450696"/>
          </a:xfrm>
        </p:spPr>
        <p:txBody>
          <a:bodyPr>
            <a:normAutofit fontScale="92500"/>
          </a:bodyPr>
          <a:lstStyle/>
          <a:p>
            <a:pPr>
              <a:buFont typeface="Arial" pitchFamily="34" charset="0"/>
              <a:buChar char="•"/>
            </a:pPr>
            <a:r>
              <a:rPr lang="en-US" b="1" dirty="0"/>
              <a:t>“A collection of data arranged for ease and speed of search and retrieval.”  </a:t>
            </a:r>
          </a:p>
          <a:p>
            <a:r>
              <a:rPr lang="en-US" dirty="0"/>
              <a:t>	‒ American Heritage Science Dictionary  </a:t>
            </a:r>
          </a:p>
          <a:p>
            <a:r>
              <a:rPr lang="en-US" dirty="0"/>
              <a:t>• </a:t>
            </a:r>
            <a:r>
              <a:rPr lang="en-US" b="1" dirty="0"/>
              <a:t>“A structured set of data held in computer storage” </a:t>
            </a:r>
          </a:p>
          <a:p>
            <a:r>
              <a:rPr lang="en-US" dirty="0"/>
              <a:t>	‒ Oxford English Dictionary  </a:t>
            </a:r>
          </a:p>
          <a:p>
            <a:r>
              <a:rPr lang="en-US" dirty="0"/>
              <a:t>• </a:t>
            </a:r>
            <a:r>
              <a:rPr lang="en-US" b="1" dirty="0"/>
              <a:t>“One or more large structured sets of persistent data, usually associated with software to update and query the data”  </a:t>
            </a:r>
          </a:p>
          <a:p>
            <a:r>
              <a:rPr lang="en-US" dirty="0"/>
              <a:t>	‒ Free On-Line Dictionary of Computing </a:t>
            </a:r>
            <a:endParaRPr lang="ru-RU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Database</a:t>
            </a:r>
          </a:p>
        </p:txBody>
      </p:sp>
    </p:spTree>
    <p:extLst>
      <p:ext uri="{BB962C8B-B14F-4D97-AF65-F5344CB8AC3E}">
        <p14:creationId xmlns:p14="http://schemas.microsoft.com/office/powerpoint/2010/main" val="617946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Databases are important for computing  </a:t>
            </a:r>
          </a:p>
          <a:p>
            <a:r>
              <a:rPr lang="en-US" dirty="0"/>
              <a:t>	‒ </a:t>
            </a:r>
            <a:r>
              <a:rPr lang="en-US" sz="2000" dirty="0"/>
              <a:t>Many computing applications deal with large amounts of information  </a:t>
            </a:r>
          </a:p>
          <a:p>
            <a:r>
              <a:rPr lang="en-US" sz="2000" dirty="0"/>
              <a:t>	‒ Database systems give a set of tools for storing, searching and managing this information  </a:t>
            </a:r>
          </a:p>
          <a:p>
            <a:r>
              <a:rPr lang="en-US" dirty="0"/>
              <a:t>• </a:t>
            </a:r>
            <a:r>
              <a:rPr lang="en-US" b="1" dirty="0"/>
              <a:t>Databases are a ‘core topic’ in computer science and IT </a:t>
            </a:r>
          </a:p>
          <a:p>
            <a:r>
              <a:rPr lang="en-US" dirty="0"/>
              <a:t>• Basic concepts and skills with database systems are part of the skill set you will be assumed to have as a CS and IT graduate </a:t>
            </a:r>
            <a:endParaRPr lang="ru-RU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 study database?</a:t>
            </a:r>
          </a:p>
        </p:txBody>
      </p:sp>
    </p:spTree>
    <p:extLst>
      <p:ext uri="{BB962C8B-B14F-4D97-AF65-F5344CB8AC3E}">
        <p14:creationId xmlns:p14="http://schemas.microsoft.com/office/powerpoint/2010/main" val="3865427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• Library catalogues  </a:t>
            </a:r>
          </a:p>
          <a:p>
            <a:pPr marL="0" indent="0">
              <a:buNone/>
            </a:pPr>
            <a:r>
              <a:rPr lang="en-US" dirty="0"/>
              <a:t>• Medical records  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  <a:defRPr/>
            </a:pPr>
            <a:r>
              <a:rPr lang="en-US" dirty="0"/>
              <a:t>• Bank accounts  </a:t>
            </a:r>
            <a:endParaRPr lang="en-US" dirty="0" smtClean="0"/>
          </a:p>
          <a:p>
            <a:pPr marL="0" lvl="0" indent="0">
              <a:spcBef>
                <a:spcPts val="0"/>
              </a:spcBef>
              <a:buClrTx/>
              <a:buSzTx/>
              <a:buNone/>
              <a:defRPr/>
            </a:pPr>
            <a:r>
              <a:rPr lang="en-US" kern="0" dirty="0" smtClean="0">
                <a:solidFill>
                  <a:schemeClr val="tx1"/>
                </a:solidFill>
              </a:rPr>
              <a:t>• Telephone </a:t>
            </a:r>
            <a:r>
              <a:rPr lang="en-US" kern="0" dirty="0">
                <a:solidFill>
                  <a:schemeClr val="tx1"/>
                </a:solidFill>
              </a:rPr>
              <a:t>directories  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  <a:defRPr/>
            </a:pPr>
            <a:r>
              <a:rPr lang="en-US" kern="0" dirty="0">
                <a:solidFill>
                  <a:schemeClr val="tx1"/>
                </a:solidFill>
              </a:rPr>
              <a:t>• Train timetables 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  <a:defRPr/>
            </a:pPr>
            <a:r>
              <a:rPr lang="en-US" kern="0" dirty="0">
                <a:solidFill>
                  <a:schemeClr val="tx1"/>
                </a:solidFill>
              </a:rPr>
              <a:t>• Airline bookings  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  <a:defRPr/>
            </a:pPr>
            <a:r>
              <a:rPr lang="en-US" kern="0" dirty="0">
                <a:solidFill>
                  <a:schemeClr val="tx1"/>
                </a:solidFill>
              </a:rPr>
              <a:t>• Credit card details  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  <a:defRPr/>
            </a:pPr>
            <a:r>
              <a:rPr lang="en-US" kern="0" dirty="0">
                <a:solidFill>
                  <a:schemeClr val="tx1"/>
                </a:solidFill>
              </a:rPr>
              <a:t>• Student records  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  <a:defRPr/>
            </a:pPr>
            <a:r>
              <a:rPr lang="en-US" kern="0" dirty="0">
                <a:solidFill>
                  <a:schemeClr val="tx1"/>
                </a:solidFill>
              </a:rPr>
              <a:t>• Customer histories  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  <a:defRPr/>
            </a:pPr>
            <a:r>
              <a:rPr lang="en-US" kern="0" dirty="0">
                <a:solidFill>
                  <a:schemeClr val="tx1"/>
                </a:solidFill>
              </a:rPr>
              <a:t>• Stock market prices   </a:t>
            </a:r>
          </a:p>
          <a:p>
            <a:pPr marL="0" lvl="0" indent="0">
              <a:spcBef>
                <a:spcPts val="0"/>
              </a:spcBef>
              <a:buClrTx/>
              <a:buSzTx/>
              <a:buNone/>
              <a:defRPr/>
            </a:pPr>
            <a:r>
              <a:rPr lang="en-US" kern="0" dirty="0">
                <a:solidFill>
                  <a:schemeClr val="tx1"/>
                </a:solidFill>
              </a:rPr>
              <a:t>• and many </a:t>
            </a:r>
            <a:r>
              <a:rPr lang="en-US" kern="0" dirty="0" smtClean="0">
                <a:solidFill>
                  <a:schemeClr val="tx1"/>
                </a:solidFill>
              </a:rPr>
              <a:t>more…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• Stock market data  </a:t>
            </a:r>
          </a:p>
          <a:p>
            <a:pPr marL="0" indent="0">
              <a:buNone/>
            </a:pPr>
            <a:r>
              <a:rPr lang="en-US" dirty="0" smtClean="0"/>
              <a:t>• </a:t>
            </a:r>
            <a:r>
              <a:rPr lang="en-US" dirty="0"/>
              <a:t>Personnel systems  </a:t>
            </a:r>
          </a:p>
          <a:p>
            <a:pPr marL="0" indent="0">
              <a:buNone/>
            </a:pPr>
            <a:r>
              <a:rPr lang="en-US" dirty="0"/>
              <a:t>• Product catalogues 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Databases are (virtually) everywhere!</a:t>
            </a:r>
          </a:p>
        </p:txBody>
      </p:sp>
    </p:spTree>
    <p:extLst>
      <p:ext uri="{BB962C8B-B14F-4D97-AF65-F5344CB8AC3E}">
        <p14:creationId xmlns:p14="http://schemas.microsoft.com/office/powerpoint/2010/main" val="3093891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“Understanding relational databases is fundamental” </a:t>
            </a:r>
          </a:p>
          <a:p>
            <a:r>
              <a:rPr lang="en-US" dirty="0" smtClean="0"/>
              <a:t>Director </a:t>
            </a:r>
            <a:r>
              <a:rPr lang="en-US" dirty="0"/>
              <a:t>of Student Recruitment and Admissions at a UK University </a:t>
            </a:r>
          </a:p>
          <a:p>
            <a:r>
              <a:rPr lang="en-US" dirty="0"/>
              <a:t>• Not just for I.T. people! </a:t>
            </a:r>
          </a:p>
          <a:p>
            <a:r>
              <a:rPr lang="en-US" dirty="0"/>
              <a:t>• Useful for many management and administrative jobs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Only for IT jobs? </a:t>
            </a:r>
          </a:p>
        </p:txBody>
      </p:sp>
    </p:spTree>
    <p:extLst>
      <p:ext uri="{BB962C8B-B14F-4D97-AF65-F5344CB8AC3E}">
        <p14:creationId xmlns:p14="http://schemas.microsoft.com/office/powerpoint/2010/main" val="1383756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Applications store (&amp; persist) their data in files </a:t>
            </a:r>
          </a:p>
          <a:p>
            <a:r>
              <a:rPr lang="en-US" dirty="0" smtClean="0"/>
              <a:t>Each </a:t>
            </a:r>
            <a:r>
              <a:rPr lang="en-US" dirty="0"/>
              <a:t>file has its own format </a:t>
            </a:r>
          </a:p>
          <a:p>
            <a:r>
              <a:rPr lang="en-US" dirty="0" smtClean="0"/>
              <a:t>Program </a:t>
            </a:r>
            <a:r>
              <a:rPr lang="en-US" dirty="0"/>
              <a:t>has to know format </a:t>
            </a:r>
          </a:p>
          <a:p>
            <a:r>
              <a:rPr lang="en-US" dirty="0" smtClean="0"/>
              <a:t>Any </a:t>
            </a:r>
            <a:r>
              <a:rPr lang="en-US" dirty="0"/>
              <a:t>other program using file has to know format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early days... </a:t>
            </a:r>
          </a:p>
        </p:txBody>
      </p:sp>
    </p:spTree>
    <p:extLst>
      <p:ext uri="{BB962C8B-B14F-4D97-AF65-F5344CB8AC3E}">
        <p14:creationId xmlns:p14="http://schemas.microsoft.com/office/powerpoint/2010/main" val="1633482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the Manga Guide to Databases </a:t>
            </a:r>
          </a:p>
          <a:p>
            <a:r>
              <a:rPr lang="en-US" dirty="0"/>
              <a:t>• The Kingdom of </a:t>
            </a:r>
            <a:r>
              <a:rPr lang="en-US" dirty="0" err="1"/>
              <a:t>Kod</a:t>
            </a:r>
            <a:r>
              <a:rPr lang="en-US" dirty="0"/>
              <a:t> exports apples </a:t>
            </a:r>
          </a:p>
          <a:p>
            <a:r>
              <a:rPr lang="en-US" dirty="0"/>
              <a:t>• Price is 100G per container of apples </a:t>
            </a:r>
          </a:p>
          <a:p>
            <a:r>
              <a:rPr lang="en-US" dirty="0"/>
              <a:t>• Three separate departments: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‒ </a:t>
            </a:r>
            <a:r>
              <a:rPr lang="en-US" dirty="0"/>
              <a:t>Merchandise</a:t>
            </a:r>
            <a:br>
              <a:rPr lang="en-US" dirty="0"/>
            </a:br>
            <a:r>
              <a:rPr lang="en-US" dirty="0"/>
              <a:t>‒ Overseas Business</a:t>
            </a:r>
            <a:br>
              <a:rPr lang="en-US" dirty="0"/>
            </a:br>
            <a:r>
              <a:rPr lang="en-US" dirty="0"/>
              <a:t>‒ Export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772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739" y="2674938"/>
            <a:ext cx="6482459" cy="34512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Multiple copies of some data </a:t>
            </a:r>
          </a:p>
        </p:txBody>
      </p:sp>
    </p:spTree>
    <p:extLst>
      <p:ext uri="{BB962C8B-B14F-4D97-AF65-F5344CB8AC3E}">
        <p14:creationId xmlns:p14="http://schemas.microsoft.com/office/powerpoint/2010/main" val="818551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1251</TotalTime>
  <Words>655</Words>
  <Application>Microsoft Macintosh PowerPoint</Application>
  <PresentationFormat>Экран (4:3)</PresentationFormat>
  <Paragraphs>159</Paragraphs>
  <Slides>29</Slides>
  <Notes>8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0" baseType="lpstr">
      <vt:lpstr>Waveform</vt:lpstr>
      <vt:lpstr>Chapter 2. Introducing the Database. Database systems. Why database design is important?  </vt:lpstr>
      <vt:lpstr>Outline</vt:lpstr>
      <vt:lpstr>What is Database</vt:lpstr>
      <vt:lpstr>Why we study database?</vt:lpstr>
      <vt:lpstr>Databases are (virtually) everywhere!</vt:lpstr>
      <vt:lpstr>Only for IT jobs? </vt:lpstr>
      <vt:lpstr>The early days... </vt:lpstr>
      <vt:lpstr>An example</vt:lpstr>
      <vt:lpstr>Multiple copies of some data </vt:lpstr>
      <vt:lpstr>Can lead to errors... </vt:lpstr>
      <vt:lpstr>Mistakes happen </vt:lpstr>
      <vt:lpstr>Redundant Data </vt:lpstr>
      <vt:lpstr>More problems... </vt:lpstr>
      <vt:lpstr>Put something in the middle... </vt:lpstr>
      <vt:lpstr>Early databases </vt:lpstr>
      <vt:lpstr>Relational Databases </vt:lpstr>
      <vt:lpstr> Advantages  of DBMS</vt:lpstr>
      <vt:lpstr>Disadvantages</vt:lpstr>
      <vt:lpstr>ANSI / SPARC Architecture </vt:lpstr>
      <vt:lpstr>Internal Level </vt:lpstr>
      <vt:lpstr>Conceptual Level </vt:lpstr>
      <vt:lpstr>External Level </vt:lpstr>
      <vt:lpstr>Example of modern database</vt:lpstr>
      <vt:lpstr>DBMS User Facilities </vt:lpstr>
      <vt:lpstr>  </vt:lpstr>
      <vt:lpstr> Centralized Database  </vt:lpstr>
      <vt:lpstr>Distributed Database</vt:lpstr>
      <vt:lpstr> DBMS Functions  </vt:lpstr>
      <vt:lpstr>Thank you for your attention!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Hidden Markov Models and Probabilistic Parsers</dc:title>
  <dc:creator>Michael</dc:creator>
  <cp:lastModifiedBy>Assel Syrymbayeva</cp:lastModifiedBy>
  <cp:revision>72</cp:revision>
  <dcterms:created xsi:type="dcterms:W3CDTF">2016-03-30T10:58:00Z</dcterms:created>
  <dcterms:modified xsi:type="dcterms:W3CDTF">2019-09-16T04:38:47Z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2014-09-30T00:00:00Z</vt:filetime>
  </property>
  <property fmtid="{D5CDD505-2E9C-101B-9397-08002B2CF9AE}" pid="3" name="Creator">
    <vt:lpwstr>Microsoft® PowerPoint® 2010</vt:lpwstr>
  </property>
  <property fmtid="{D5CDD505-2E9C-101B-9397-08002B2CF9AE}" pid="4" name="LastSaved">
    <vt:filetime>2016-03-30T00:00:00Z</vt:filetime>
  </property>
</Properties>
</file>